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20B0604020202020204" charset="0"/>
      <p:regular r:id="rId15"/>
      <p:bold r:id="rId16"/>
      <p:italic r:id="rId17"/>
      <p:boldItalic r:id="rId18"/>
    </p:embeddedFont>
    <p:embeddedFont>
      <p:font typeface="EB Garamond ExtraBold" panose="020B0604020202020204" charset="0"/>
      <p:bold r:id="rId19"/>
      <p:boldItalic r:id="rId20"/>
    </p:embeddedFont>
    <p:embeddedFont>
      <p:font typeface="EB Garamond Medium" panose="020B0604020202020204" charset="0"/>
      <p:regular r:id="rId21"/>
      <p:bold r:id="rId22"/>
      <p:italic r:id="rId23"/>
      <p:boldItalic r:id="rId24"/>
    </p:embeddedFont>
    <p:embeddedFont>
      <p:font typeface="Montserrat ExtraBold" panose="020B0604020202020204" charset="0"/>
      <p:bold r:id="rId25"/>
      <p:boldItalic r:id="rId26"/>
    </p:embeddedFont>
    <p:embeddedFont>
      <p:font typeface="Public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g/wVzJmyMG5kAbdOVI1pDzc0Y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8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4340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908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790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g1f5d965ad35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7" name="Google Shape;3667;g1f5d965ad35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p:cNvGrpSpPr/>
        <p:nvPr/>
      </p:nvGrpSpPr>
      <p:grpSpPr>
        <a:xfrm>
          <a:off x="0" y="0"/>
          <a:ext cx="0" cy="0"/>
          <a:chOff x="0" y="0"/>
          <a:chExt cx="0" cy="0"/>
        </a:xfrm>
      </p:grpSpPr>
      <p:sp>
        <p:nvSpPr>
          <p:cNvPr id="3676" name="Google Shape;3676;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7" name="Google Shape;3677;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783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g1f5d965ad35_0_3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4" name="Google Shape;3684;g1f5d965ad35_0_3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12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8" name="Google Shape;3698;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395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2"/>
        <p:cNvGrpSpPr/>
        <p:nvPr/>
      </p:nvGrpSpPr>
      <p:grpSpPr>
        <a:xfrm>
          <a:off x="0" y="0"/>
          <a:ext cx="0" cy="0"/>
          <a:chOff x="0" y="0"/>
          <a:chExt cx="0" cy="0"/>
        </a:xfrm>
      </p:grpSpPr>
      <p:sp>
        <p:nvSpPr>
          <p:cNvPr id="3703" name="Google Shape;3703;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4" name="Google Shape;3704;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777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29"/>
        <p:cNvGrpSpPr/>
        <p:nvPr/>
      </p:nvGrpSpPr>
      <p:grpSpPr>
        <a:xfrm>
          <a:off x="0" y="0"/>
          <a:ext cx="0" cy="0"/>
          <a:chOff x="0" y="0"/>
          <a:chExt cx="0" cy="0"/>
        </a:xfrm>
      </p:grpSpPr>
      <p:pic>
        <p:nvPicPr>
          <p:cNvPr id="1830" name="Google Shape;1830;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31" name="Google Shape;1831;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32" name="Google Shape;1832;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33"/>
        <p:cNvGrpSpPr/>
        <p:nvPr/>
      </p:nvGrpSpPr>
      <p:grpSpPr>
        <a:xfrm>
          <a:off x="0" y="0"/>
          <a:ext cx="0" cy="0"/>
          <a:chOff x="0" y="0"/>
          <a:chExt cx="0" cy="0"/>
        </a:xfrm>
      </p:grpSpPr>
      <p:pic>
        <p:nvPicPr>
          <p:cNvPr id="1834" name="Google Shape;1834;g1f5d965ad35_0_1848" descr="A picture containing person, computer, indoor&#10;&#10;Description automatically generated"/>
          <p:cNvPicPr preferRelativeResize="0"/>
          <p:nvPr/>
        </p:nvPicPr>
        <p:blipFill rotWithShape="1">
          <a:blip r:embed="rId2">
            <a:alphaModFix/>
          </a:blip>
          <a:srcRect r="11111"/>
          <a:stretch/>
        </p:blipFill>
        <p:spPr>
          <a:xfrm flipH="1">
            <a:off x="0" y="0"/>
            <a:ext cx="9144000" cy="5143494"/>
          </a:xfrm>
          <a:prstGeom prst="rect">
            <a:avLst/>
          </a:prstGeom>
          <a:noFill/>
          <a:ln>
            <a:noFill/>
          </a:ln>
        </p:spPr>
      </p:pic>
      <p:pic>
        <p:nvPicPr>
          <p:cNvPr id="1835" name="Google Shape;1835;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36" name="Google Shape;1836;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7" name="Google Shape;1837;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8" name="Google Shape;1838;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9" name="Google Shape;1839;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40"/>
        <p:cNvGrpSpPr/>
        <p:nvPr/>
      </p:nvGrpSpPr>
      <p:grpSpPr>
        <a:xfrm>
          <a:off x="0" y="0"/>
          <a:ext cx="0" cy="0"/>
          <a:chOff x="0" y="0"/>
          <a:chExt cx="0" cy="0"/>
        </a:xfrm>
      </p:grpSpPr>
      <p:pic>
        <p:nvPicPr>
          <p:cNvPr id="1841" name="Google Shape;1841;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42" name="Google Shape;1842;g1f5d965ad35_0_1855"/>
          <p:cNvGrpSpPr/>
          <p:nvPr/>
        </p:nvGrpSpPr>
        <p:grpSpPr>
          <a:xfrm>
            <a:off x="270525" y="225963"/>
            <a:ext cx="175200" cy="4248355"/>
            <a:chOff x="270520" y="1140367"/>
            <a:chExt cx="175200" cy="4733543"/>
          </a:xfrm>
        </p:grpSpPr>
        <p:grpSp>
          <p:nvGrpSpPr>
            <p:cNvPr id="1843" name="Google Shape;1843;g1f5d965ad35_0_1855"/>
            <p:cNvGrpSpPr/>
            <p:nvPr/>
          </p:nvGrpSpPr>
          <p:grpSpPr>
            <a:xfrm>
              <a:off x="270520" y="4549711"/>
              <a:ext cx="175200" cy="1324199"/>
              <a:chOff x="129115" y="4606273"/>
              <a:chExt cx="175200" cy="1324199"/>
            </a:xfrm>
          </p:grpSpPr>
          <p:sp>
            <p:nvSpPr>
              <p:cNvPr id="1844" name="Google Shape;1844;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45" name="Google Shape;1845;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46" name="Google Shape;1846;g1f5d965ad35_0_1855"/>
            <p:cNvGrpSpPr/>
            <p:nvPr/>
          </p:nvGrpSpPr>
          <p:grpSpPr>
            <a:xfrm>
              <a:off x="270520" y="1140367"/>
              <a:ext cx="175200" cy="3018423"/>
              <a:chOff x="129115" y="1196929"/>
              <a:chExt cx="175200" cy="3018423"/>
            </a:xfrm>
          </p:grpSpPr>
          <p:cxnSp>
            <p:nvCxnSpPr>
              <p:cNvPr id="1847" name="Google Shape;1847;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48" name="Google Shape;1848;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8"/>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1" cy="4154881"/>
            <a:chOff x="2119847" y="-36707"/>
            <a:chExt cx="5217079" cy="5217079"/>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79" cy="5217079"/>
              <a:chOff x="2334961" y="334819"/>
              <a:chExt cx="4626300" cy="4626300"/>
            </a:xfrm>
          </p:grpSpPr>
          <p:grpSp>
            <p:nvGrpSpPr>
              <p:cNvPr id="2044" name="Google Shape;2044;g1f5d965ad35_0_2054"/>
              <p:cNvGrpSpPr/>
              <p:nvPr/>
            </p:nvGrpSpPr>
            <p:grpSpPr>
              <a:xfrm>
                <a:off x="2334961" y="334819"/>
                <a:ext cx="4626300" cy="4626300"/>
                <a:chOff x="2334961" y="334819"/>
                <a:chExt cx="4626300" cy="4626300"/>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1" cy="4154881"/>
            <a:chOff x="2119847" y="-36707"/>
            <a:chExt cx="5217079" cy="5217079"/>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79" cy="5217079"/>
              <a:chOff x="2334961" y="334819"/>
              <a:chExt cx="4626300" cy="4626300"/>
            </a:xfrm>
          </p:grpSpPr>
          <p:grpSp>
            <p:nvGrpSpPr>
              <p:cNvPr id="2056" name="Google Shape;2056;g1f5d965ad35_0_2066"/>
              <p:cNvGrpSpPr/>
              <p:nvPr/>
            </p:nvGrpSpPr>
            <p:grpSpPr>
              <a:xfrm>
                <a:off x="2334961" y="334819"/>
                <a:ext cx="4626300" cy="4626300"/>
                <a:chOff x="2334961" y="334819"/>
                <a:chExt cx="4626300" cy="4626300"/>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0" cy="825181"/>
            <a:chOff x="2257325" y="1871217"/>
            <a:chExt cx="560400" cy="825181"/>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0" cy="825181"/>
            <a:chOff x="6326276" y="1871217"/>
            <a:chExt cx="560400" cy="825181"/>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0" cy="910580"/>
          </a:xfrm>
        </p:grpSpPr>
        <p:grpSp>
          <p:nvGrpSpPr>
            <p:cNvPr id="2438" name="Google Shape;2438;g1f5d965ad35_0_2448"/>
            <p:cNvGrpSpPr/>
            <p:nvPr/>
          </p:nvGrpSpPr>
          <p:grpSpPr>
            <a:xfrm>
              <a:off x="1400848" y="1624076"/>
              <a:ext cx="560400" cy="825181"/>
              <a:chOff x="1342860" y="1647676"/>
              <a:chExt cx="560400" cy="825181"/>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0" cy="910580"/>
          </a:xfrm>
        </p:grpSpPr>
        <p:grpSp>
          <p:nvGrpSpPr>
            <p:cNvPr id="2444" name="Google Shape;2444;g1f5d965ad35_0_2448"/>
            <p:cNvGrpSpPr/>
            <p:nvPr/>
          </p:nvGrpSpPr>
          <p:grpSpPr>
            <a:xfrm>
              <a:off x="1400848" y="1624076"/>
              <a:ext cx="560400" cy="825181"/>
              <a:chOff x="1342860" y="1647676"/>
              <a:chExt cx="560400" cy="825181"/>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0" cy="910580"/>
          </a:xfrm>
        </p:grpSpPr>
        <p:grpSp>
          <p:nvGrpSpPr>
            <p:cNvPr id="2450" name="Google Shape;2450;g1f5d965ad35_0_2448"/>
            <p:cNvGrpSpPr/>
            <p:nvPr/>
          </p:nvGrpSpPr>
          <p:grpSpPr>
            <a:xfrm>
              <a:off x="1400848" y="1624076"/>
              <a:ext cx="560400" cy="825181"/>
              <a:chOff x="1342860" y="1647676"/>
              <a:chExt cx="560400" cy="825181"/>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0" cy="910580"/>
          </a:xfrm>
        </p:grpSpPr>
        <p:grpSp>
          <p:nvGrpSpPr>
            <p:cNvPr id="2456" name="Google Shape;2456;g1f5d965ad35_0_2448"/>
            <p:cNvGrpSpPr/>
            <p:nvPr/>
          </p:nvGrpSpPr>
          <p:grpSpPr>
            <a:xfrm>
              <a:off x="1400848" y="1624076"/>
              <a:ext cx="560400" cy="825181"/>
              <a:chOff x="1342860" y="1647676"/>
              <a:chExt cx="560400" cy="825181"/>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0" cy="910580"/>
          </a:xfrm>
        </p:grpSpPr>
        <p:grpSp>
          <p:nvGrpSpPr>
            <p:cNvPr id="2462" name="Google Shape;2462;g1f5d965ad35_0_2448"/>
            <p:cNvGrpSpPr/>
            <p:nvPr/>
          </p:nvGrpSpPr>
          <p:grpSpPr>
            <a:xfrm>
              <a:off x="1400848" y="1624076"/>
              <a:ext cx="560400" cy="825181"/>
              <a:chOff x="1342860" y="1647676"/>
              <a:chExt cx="560400" cy="825181"/>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0" cy="910580"/>
            </a:xfrm>
          </p:grpSpPr>
          <p:grpSp>
            <p:nvGrpSpPr>
              <p:cNvPr id="2478" name="Google Shape;2478;g1f5d965ad35_0_2487"/>
              <p:cNvGrpSpPr/>
              <p:nvPr/>
            </p:nvGrpSpPr>
            <p:grpSpPr>
              <a:xfrm>
                <a:off x="1400848" y="1624076"/>
                <a:ext cx="560400" cy="825181"/>
                <a:chOff x="1342860" y="1647676"/>
                <a:chExt cx="560400" cy="825181"/>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0" cy="910580"/>
            </a:xfrm>
          </p:grpSpPr>
          <p:grpSp>
            <p:nvGrpSpPr>
              <p:cNvPr id="2484" name="Google Shape;2484;g1f5d965ad35_0_2487"/>
              <p:cNvGrpSpPr/>
              <p:nvPr/>
            </p:nvGrpSpPr>
            <p:grpSpPr>
              <a:xfrm>
                <a:off x="1400848" y="1624076"/>
                <a:ext cx="560400" cy="825181"/>
                <a:chOff x="1342860" y="1647676"/>
                <a:chExt cx="560400" cy="825181"/>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0" cy="910580"/>
            </a:xfrm>
          </p:grpSpPr>
          <p:grpSp>
            <p:nvGrpSpPr>
              <p:cNvPr id="2490" name="Google Shape;2490;g1f5d965ad35_0_2487"/>
              <p:cNvGrpSpPr/>
              <p:nvPr/>
            </p:nvGrpSpPr>
            <p:grpSpPr>
              <a:xfrm>
                <a:off x="1400848" y="1624076"/>
                <a:ext cx="560400" cy="825181"/>
                <a:chOff x="1342860" y="1647676"/>
                <a:chExt cx="560400" cy="825181"/>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0" cy="910580"/>
            </a:xfrm>
          </p:grpSpPr>
          <p:grpSp>
            <p:nvGrpSpPr>
              <p:cNvPr id="2496" name="Google Shape;2496;g1f5d965ad35_0_2487"/>
              <p:cNvGrpSpPr/>
              <p:nvPr/>
            </p:nvGrpSpPr>
            <p:grpSpPr>
              <a:xfrm>
                <a:off x="1400848" y="1624076"/>
                <a:ext cx="560400" cy="825181"/>
                <a:chOff x="1342860" y="1647676"/>
                <a:chExt cx="560400" cy="825181"/>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0" cy="910580"/>
            </a:xfrm>
          </p:grpSpPr>
          <p:grpSp>
            <p:nvGrpSpPr>
              <p:cNvPr id="2502" name="Google Shape;2502;g1f5d965ad35_0_2487"/>
              <p:cNvGrpSpPr/>
              <p:nvPr/>
            </p:nvGrpSpPr>
            <p:grpSpPr>
              <a:xfrm>
                <a:off x="1400848" y="1624076"/>
                <a:ext cx="560400" cy="825181"/>
                <a:chOff x="1342860" y="1647676"/>
                <a:chExt cx="560400" cy="825181"/>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0" cy="910580"/>
            </a:xfrm>
          </p:grpSpPr>
          <p:grpSp>
            <p:nvGrpSpPr>
              <p:cNvPr id="2952" name="Google Shape;2952;g1f5d965ad35_0_2961"/>
              <p:cNvGrpSpPr/>
              <p:nvPr/>
            </p:nvGrpSpPr>
            <p:grpSpPr>
              <a:xfrm>
                <a:off x="1400848" y="1624076"/>
                <a:ext cx="560400" cy="825181"/>
                <a:chOff x="1342860" y="1647676"/>
                <a:chExt cx="560400" cy="825181"/>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0" cy="910580"/>
            </a:xfrm>
          </p:grpSpPr>
          <p:grpSp>
            <p:nvGrpSpPr>
              <p:cNvPr id="2958" name="Google Shape;2958;g1f5d965ad35_0_2961"/>
              <p:cNvGrpSpPr/>
              <p:nvPr/>
            </p:nvGrpSpPr>
            <p:grpSpPr>
              <a:xfrm>
                <a:off x="1400848" y="1624076"/>
                <a:ext cx="560400" cy="825181"/>
                <a:chOff x="1342860" y="1647676"/>
                <a:chExt cx="560400" cy="825181"/>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0" cy="910580"/>
            </a:xfrm>
          </p:grpSpPr>
          <p:grpSp>
            <p:nvGrpSpPr>
              <p:cNvPr id="2964" name="Google Shape;2964;g1f5d965ad35_0_2961"/>
              <p:cNvGrpSpPr/>
              <p:nvPr/>
            </p:nvGrpSpPr>
            <p:grpSpPr>
              <a:xfrm>
                <a:off x="1400848" y="1624076"/>
                <a:ext cx="560400" cy="825181"/>
                <a:chOff x="1342860" y="1647676"/>
                <a:chExt cx="560400" cy="825181"/>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0" cy="910580"/>
            </a:xfrm>
          </p:grpSpPr>
          <p:grpSp>
            <p:nvGrpSpPr>
              <p:cNvPr id="2970" name="Google Shape;2970;g1f5d965ad35_0_2961"/>
              <p:cNvGrpSpPr/>
              <p:nvPr/>
            </p:nvGrpSpPr>
            <p:grpSpPr>
              <a:xfrm>
                <a:off x="1400848" y="1624076"/>
                <a:ext cx="560400" cy="825181"/>
                <a:chOff x="1342860" y="1647676"/>
                <a:chExt cx="560400" cy="825181"/>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0" cy="910580"/>
            </a:xfrm>
          </p:grpSpPr>
          <p:grpSp>
            <p:nvGrpSpPr>
              <p:cNvPr id="2981" name="Google Shape;2981;g1f5d965ad35_0_2961"/>
              <p:cNvGrpSpPr/>
              <p:nvPr/>
            </p:nvGrpSpPr>
            <p:grpSpPr>
              <a:xfrm>
                <a:off x="1400848" y="1624076"/>
                <a:ext cx="560400" cy="825181"/>
                <a:chOff x="1342860" y="1647676"/>
                <a:chExt cx="560400" cy="825181"/>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0" cy="910580"/>
            </a:xfrm>
          </p:grpSpPr>
          <p:grpSp>
            <p:nvGrpSpPr>
              <p:cNvPr id="2987" name="Google Shape;2987;g1f5d965ad35_0_2961"/>
              <p:cNvGrpSpPr/>
              <p:nvPr/>
            </p:nvGrpSpPr>
            <p:grpSpPr>
              <a:xfrm>
                <a:off x="1400848" y="1624076"/>
                <a:ext cx="560400" cy="825181"/>
                <a:chOff x="1342860" y="1647676"/>
                <a:chExt cx="560400" cy="825181"/>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0" cy="910580"/>
            </a:xfrm>
          </p:grpSpPr>
          <p:grpSp>
            <p:nvGrpSpPr>
              <p:cNvPr id="2993" name="Google Shape;2993;g1f5d965ad35_0_2961"/>
              <p:cNvGrpSpPr/>
              <p:nvPr/>
            </p:nvGrpSpPr>
            <p:grpSpPr>
              <a:xfrm>
                <a:off x="1400848" y="1624076"/>
                <a:ext cx="560400" cy="825181"/>
                <a:chOff x="1342860" y="1647676"/>
                <a:chExt cx="560400" cy="825181"/>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0" cy="910580"/>
            </a:xfrm>
          </p:grpSpPr>
          <p:grpSp>
            <p:nvGrpSpPr>
              <p:cNvPr id="2999" name="Google Shape;2999;g1f5d965ad35_0_2961"/>
              <p:cNvGrpSpPr/>
              <p:nvPr/>
            </p:nvGrpSpPr>
            <p:grpSpPr>
              <a:xfrm>
                <a:off x="1400848" y="1624076"/>
                <a:ext cx="560400" cy="825181"/>
                <a:chOff x="1342860" y="1647676"/>
                <a:chExt cx="560400" cy="825181"/>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0" cy="910580"/>
            </a:xfrm>
          </p:grpSpPr>
          <p:grpSp>
            <p:nvGrpSpPr>
              <p:cNvPr id="3005" name="Google Shape;3005;g1f5d965ad35_0_2961"/>
              <p:cNvGrpSpPr/>
              <p:nvPr/>
            </p:nvGrpSpPr>
            <p:grpSpPr>
              <a:xfrm>
                <a:off x="1400848" y="1624076"/>
                <a:ext cx="560400" cy="825181"/>
                <a:chOff x="1342860" y="1647676"/>
                <a:chExt cx="560400" cy="825181"/>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0" cy="910580"/>
            </a:xfrm>
          </p:grpSpPr>
          <p:grpSp>
            <p:nvGrpSpPr>
              <p:cNvPr id="3021" name="Google Shape;3021;g1f5d965ad35_0_3030"/>
              <p:cNvGrpSpPr/>
              <p:nvPr/>
            </p:nvGrpSpPr>
            <p:grpSpPr>
              <a:xfrm>
                <a:off x="1400848" y="1624076"/>
                <a:ext cx="560400" cy="825181"/>
                <a:chOff x="1342860" y="1647676"/>
                <a:chExt cx="560400" cy="825181"/>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0" cy="910580"/>
            </a:xfrm>
          </p:grpSpPr>
          <p:grpSp>
            <p:nvGrpSpPr>
              <p:cNvPr id="3027" name="Google Shape;3027;g1f5d965ad35_0_3030"/>
              <p:cNvGrpSpPr/>
              <p:nvPr/>
            </p:nvGrpSpPr>
            <p:grpSpPr>
              <a:xfrm>
                <a:off x="1400848" y="1624076"/>
                <a:ext cx="560400" cy="825181"/>
                <a:chOff x="1342860" y="1647676"/>
                <a:chExt cx="560400" cy="825181"/>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0" cy="910580"/>
            </a:xfrm>
          </p:grpSpPr>
          <p:grpSp>
            <p:nvGrpSpPr>
              <p:cNvPr id="3033" name="Google Shape;3033;g1f5d965ad35_0_3030"/>
              <p:cNvGrpSpPr/>
              <p:nvPr/>
            </p:nvGrpSpPr>
            <p:grpSpPr>
              <a:xfrm>
                <a:off x="1400848" y="1624076"/>
                <a:ext cx="560400" cy="825181"/>
                <a:chOff x="1342860" y="1647676"/>
                <a:chExt cx="560400" cy="825181"/>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0" cy="910580"/>
            </a:xfrm>
          </p:grpSpPr>
          <p:grpSp>
            <p:nvGrpSpPr>
              <p:cNvPr id="3039" name="Google Shape;3039;g1f5d965ad35_0_3030"/>
              <p:cNvGrpSpPr/>
              <p:nvPr/>
            </p:nvGrpSpPr>
            <p:grpSpPr>
              <a:xfrm>
                <a:off x="1400848" y="1624076"/>
                <a:ext cx="560400" cy="825181"/>
                <a:chOff x="1342860" y="1647676"/>
                <a:chExt cx="560400" cy="825181"/>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0" cy="910580"/>
            </a:xfrm>
          </p:grpSpPr>
          <p:grpSp>
            <p:nvGrpSpPr>
              <p:cNvPr id="3050" name="Google Shape;3050;g1f5d965ad35_0_3030"/>
              <p:cNvGrpSpPr/>
              <p:nvPr/>
            </p:nvGrpSpPr>
            <p:grpSpPr>
              <a:xfrm>
                <a:off x="1400848" y="1624076"/>
                <a:ext cx="560400" cy="825181"/>
                <a:chOff x="1342860" y="1647676"/>
                <a:chExt cx="560400" cy="825181"/>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0" cy="910580"/>
            </a:xfrm>
          </p:grpSpPr>
          <p:grpSp>
            <p:nvGrpSpPr>
              <p:cNvPr id="3056" name="Google Shape;3056;g1f5d965ad35_0_3030"/>
              <p:cNvGrpSpPr/>
              <p:nvPr/>
            </p:nvGrpSpPr>
            <p:grpSpPr>
              <a:xfrm>
                <a:off x="1400848" y="1624076"/>
                <a:ext cx="560400" cy="825181"/>
                <a:chOff x="1342860" y="1647676"/>
                <a:chExt cx="560400" cy="825181"/>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0" cy="910580"/>
            </a:xfrm>
          </p:grpSpPr>
          <p:grpSp>
            <p:nvGrpSpPr>
              <p:cNvPr id="3062" name="Google Shape;3062;g1f5d965ad35_0_3030"/>
              <p:cNvGrpSpPr/>
              <p:nvPr/>
            </p:nvGrpSpPr>
            <p:grpSpPr>
              <a:xfrm>
                <a:off x="1400848" y="1624076"/>
                <a:ext cx="560400" cy="825181"/>
                <a:chOff x="1342860" y="1647676"/>
                <a:chExt cx="560400" cy="825181"/>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0" cy="910580"/>
            </a:xfrm>
          </p:grpSpPr>
          <p:grpSp>
            <p:nvGrpSpPr>
              <p:cNvPr id="3068" name="Google Shape;3068;g1f5d965ad35_0_3030"/>
              <p:cNvGrpSpPr/>
              <p:nvPr/>
            </p:nvGrpSpPr>
            <p:grpSpPr>
              <a:xfrm>
                <a:off x="1400848" y="1624076"/>
                <a:ext cx="560400" cy="825181"/>
                <a:chOff x="1342860" y="1647676"/>
                <a:chExt cx="560400" cy="825181"/>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0" cy="910580"/>
            </a:xfrm>
          </p:grpSpPr>
          <p:grpSp>
            <p:nvGrpSpPr>
              <p:cNvPr id="3074" name="Google Shape;3074;g1f5d965ad35_0_3030"/>
              <p:cNvGrpSpPr/>
              <p:nvPr/>
            </p:nvGrpSpPr>
            <p:grpSpPr>
              <a:xfrm>
                <a:off x="1400848" y="1624076"/>
                <a:ext cx="560400" cy="825181"/>
                <a:chOff x="1342860" y="1647676"/>
                <a:chExt cx="560400" cy="825181"/>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0" cy="910580"/>
            </a:xfrm>
          </p:grpSpPr>
          <p:grpSp>
            <p:nvGrpSpPr>
              <p:cNvPr id="3090" name="Google Shape;3090;g1f5d965ad35_0_3099"/>
              <p:cNvGrpSpPr/>
              <p:nvPr/>
            </p:nvGrpSpPr>
            <p:grpSpPr>
              <a:xfrm>
                <a:off x="1400848" y="1624076"/>
                <a:ext cx="560400" cy="825181"/>
                <a:chOff x="1342860" y="1647676"/>
                <a:chExt cx="560400" cy="825181"/>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0" cy="910580"/>
            </a:xfrm>
          </p:grpSpPr>
          <p:grpSp>
            <p:nvGrpSpPr>
              <p:cNvPr id="3096" name="Google Shape;3096;g1f5d965ad35_0_3099"/>
              <p:cNvGrpSpPr/>
              <p:nvPr/>
            </p:nvGrpSpPr>
            <p:grpSpPr>
              <a:xfrm>
                <a:off x="1400848" y="1624076"/>
                <a:ext cx="560400" cy="825181"/>
                <a:chOff x="1342860" y="1647676"/>
                <a:chExt cx="560400" cy="825181"/>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0" cy="910580"/>
            </a:xfrm>
          </p:grpSpPr>
          <p:grpSp>
            <p:nvGrpSpPr>
              <p:cNvPr id="3102" name="Google Shape;3102;g1f5d965ad35_0_3099"/>
              <p:cNvGrpSpPr/>
              <p:nvPr/>
            </p:nvGrpSpPr>
            <p:grpSpPr>
              <a:xfrm>
                <a:off x="1400848" y="1624076"/>
                <a:ext cx="560400" cy="825181"/>
                <a:chOff x="1342860" y="1647676"/>
                <a:chExt cx="560400" cy="825181"/>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0" cy="910580"/>
            </a:xfrm>
          </p:grpSpPr>
          <p:grpSp>
            <p:nvGrpSpPr>
              <p:cNvPr id="3108" name="Google Shape;3108;g1f5d965ad35_0_3099"/>
              <p:cNvGrpSpPr/>
              <p:nvPr/>
            </p:nvGrpSpPr>
            <p:grpSpPr>
              <a:xfrm>
                <a:off x="1400848" y="1624076"/>
                <a:ext cx="560400" cy="825181"/>
                <a:chOff x="1342860" y="1647676"/>
                <a:chExt cx="560400" cy="825181"/>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0" cy="910580"/>
            </a:xfrm>
          </p:grpSpPr>
          <p:grpSp>
            <p:nvGrpSpPr>
              <p:cNvPr id="3119" name="Google Shape;3119;g1f5d965ad35_0_3099"/>
              <p:cNvGrpSpPr/>
              <p:nvPr/>
            </p:nvGrpSpPr>
            <p:grpSpPr>
              <a:xfrm>
                <a:off x="1400848" y="1624076"/>
                <a:ext cx="560400" cy="825181"/>
                <a:chOff x="1342860" y="1647676"/>
                <a:chExt cx="560400" cy="825181"/>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0" cy="910580"/>
            </a:xfrm>
          </p:grpSpPr>
          <p:grpSp>
            <p:nvGrpSpPr>
              <p:cNvPr id="3125" name="Google Shape;3125;g1f5d965ad35_0_3099"/>
              <p:cNvGrpSpPr/>
              <p:nvPr/>
            </p:nvGrpSpPr>
            <p:grpSpPr>
              <a:xfrm>
                <a:off x="1400848" y="1624076"/>
                <a:ext cx="560400" cy="825181"/>
                <a:chOff x="1342860" y="1647676"/>
                <a:chExt cx="560400" cy="825181"/>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0" cy="910580"/>
            </a:xfrm>
          </p:grpSpPr>
          <p:grpSp>
            <p:nvGrpSpPr>
              <p:cNvPr id="3131" name="Google Shape;3131;g1f5d965ad35_0_3099"/>
              <p:cNvGrpSpPr/>
              <p:nvPr/>
            </p:nvGrpSpPr>
            <p:grpSpPr>
              <a:xfrm>
                <a:off x="1400848" y="1624076"/>
                <a:ext cx="560400" cy="825181"/>
                <a:chOff x="1342860" y="1647676"/>
                <a:chExt cx="560400" cy="825181"/>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0" cy="910580"/>
            </a:xfrm>
          </p:grpSpPr>
          <p:grpSp>
            <p:nvGrpSpPr>
              <p:cNvPr id="3137" name="Google Shape;3137;g1f5d965ad35_0_3099"/>
              <p:cNvGrpSpPr/>
              <p:nvPr/>
            </p:nvGrpSpPr>
            <p:grpSpPr>
              <a:xfrm>
                <a:off x="1400848" y="1624076"/>
                <a:ext cx="560400" cy="825181"/>
                <a:chOff x="1342860" y="1647676"/>
                <a:chExt cx="560400" cy="825181"/>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0" cy="910580"/>
            </a:xfrm>
          </p:grpSpPr>
          <p:grpSp>
            <p:nvGrpSpPr>
              <p:cNvPr id="3143" name="Google Shape;3143;g1f5d965ad35_0_3099"/>
              <p:cNvGrpSpPr/>
              <p:nvPr/>
            </p:nvGrpSpPr>
            <p:grpSpPr>
              <a:xfrm>
                <a:off x="1400848" y="1624076"/>
                <a:ext cx="560400" cy="825181"/>
                <a:chOff x="1342860" y="1647676"/>
                <a:chExt cx="560400" cy="825181"/>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0" cy="910580"/>
            </a:xfrm>
          </p:grpSpPr>
          <p:grpSp>
            <p:nvGrpSpPr>
              <p:cNvPr id="3159" name="Google Shape;3159;g1f5d965ad35_0_3168"/>
              <p:cNvGrpSpPr/>
              <p:nvPr/>
            </p:nvGrpSpPr>
            <p:grpSpPr>
              <a:xfrm>
                <a:off x="1400848" y="1624076"/>
                <a:ext cx="560400" cy="825181"/>
                <a:chOff x="1342860" y="1647676"/>
                <a:chExt cx="560400" cy="825181"/>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0" cy="910580"/>
            </a:xfrm>
          </p:grpSpPr>
          <p:grpSp>
            <p:nvGrpSpPr>
              <p:cNvPr id="3165" name="Google Shape;3165;g1f5d965ad35_0_3168"/>
              <p:cNvGrpSpPr/>
              <p:nvPr/>
            </p:nvGrpSpPr>
            <p:grpSpPr>
              <a:xfrm>
                <a:off x="1400848" y="1624076"/>
                <a:ext cx="560400" cy="825181"/>
                <a:chOff x="1342860" y="1647676"/>
                <a:chExt cx="560400" cy="825181"/>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0" cy="910580"/>
            </a:xfrm>
          </p:grpSpPr>
          <p:grpSp>
            <p:nvGrpSpPr>
              <p:cNvPr id="3171" name="Google Shape;3171;g1f5d965ad35_0_3168"/>
              <p:cNvGrpSpPr/>
              <p:nvPr/>
            </p:nvGrpSpPr>
            <p:grpSpPr>
              <a:xfrm>
                <a:off x="1400848" y="1624076"/>
                <a:ext cx="560400" cy="825181"/>
                <a:chOff x="1342860" y="1647676"/>
                <a:chExt cx="560400" cy="825181"/>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0" cy="910580"/>
            </a:xfrm>
          </p:grpSpPr>
          <p:grpSp>
            <p:nvGrpSpPr>
              <p:cNvPr id="3177" name="Google Shape;3177;g1f5d965ad35_0_3168"/>
              <p:cNvGrpSpPr/>
              <p:nvPr/>
            </p:nvGrpSpPr>
            <p:grpSpPr>
              <a:xfrm>
                <a:off x="1400848" y="1624076"/>
                <a:ext cx="560400" cy="825181"/>
                <a:chOff x="1342860" y="1647676"/>
                <a:chExt cx="560400" cy="825181"/>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0" cy="910580"/>
            </a:xfrm>
          </p:grpSpPr>
          <p:grpSp>
            <p:nvGrpSpPr>
              <p:cNvPr id="3183" name="Google Shape;3183;g1f5d965ad35_0_3168"/>
              <p:cNvGrpSpPr/>
              <p:nvPr/>
            </p:nvGrpSpPr>
            <p:grpSpPr>
              <a:xfrm>
                <a:off x="1400848" y="1624076"/>
                <a:ext cx="560400" cy="825181"/>
                <a:chOff x="1342860" y="1647676"/>
                <a:chExt cx="560400" cy="825181"/>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0" cy="910580"/>
            </a:xfrm>
          </p:grpSpPr>
          <p:grpSp>
            <p:nvGrpSpPr>
              <p:cNvPr id="3195" name="Google Shape;3195;g1f5d965ad35_0_3168"/>
              <p:cNvGrpSpPr/>
              <p:nvPr/>
            </p:nvGrpSpPr>
            <p:grpSpPr>
              <a:xfrm>
                <a:off x="1400848" y="1624076"/>
                <a:ext cx="560400" cy="825181"/>
                <a:chOff x="1342860" y="1647676"/>
                <a:chExt cx="560400" cy="825181"/>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0" cy="910580"/>
            </a:xfrm>
          </p:grpSpPr>
          <p:grpSp>
            <p:nvGrpSpPr>
              <p:cNvPr id="3201" name="Google Shape;3201;g1f5d965ad35_0_3168"/>
              <p:cNvGrpSpPr/>
              <p:nvPr/>
            </p:nvGrpSpPr>
            <p:grpSpPr>
              <a:xfrm>
                <a:off x="1400848" y="1624076"/>
                <a:ext cx="560400" cy="825181"/>
                <a:chOff x="1342860" y="1647676"/>
                <a:chExt cx="560400" cy="825181"/>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0" cy="910580"/>
            </a:xfrm>
          </p:grpSpPr>
          <p:grpSp>
            <p:nvGrpSpPr>
              <p:cNvPr id="3207" name="Google Shape;3207;g1f5d965ad35_0_3168"/>
              <p:cNvGrpSpPr/>
              <p:nvPr/>
            </p:nvGrpSpPr>
            <p:grpSpPr>
              <a:xfrm>
                <a:off x="1400848" y="1624076"/>
                <a:ext cx="560400" cy="825181"/>
                <a:chOff x="1342860" y="1647676"/>
                <a:chExt cx="560400" cy="825181"/>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0" cy="910580"/>
            </a:xfrm>
          </p:grpSpPr>
          <p:grpSp>
            <p:nvGrpSpPr>
              <p:cNvPr id="3213" name="Google Shape;3213;g1f5d965ad35_0_3168"/>
              <p:cNvGrpSpPr/>
              <p:nvPr/>
            </p:nvGrpSpPr>
            <p:grpSpPr>
              <a:xfrm>
                <a:off x="1400848" y="1624076"/>
                <a:ext cx="560400" cy="825181"/>
                <a:chOff x="1342860" y="1647676"/>
                <a:chExt cx="560400" cy="825181"/>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0" cy="910580"/>
            </a:xfrm>
          </p:grpSpPr>
          <p:grpSp>
            <p:nvGrpSpPr>
              <p:cNvPr id="3219" name="Google Shape;3219;g1f5d965ad35_0_3168"/>
              <p:cNvGrpSpPr/>
              <p:nvPr/>
            </p:nvGrpSpPr>
            <p:grpSpPr>
              <a:xfrm>
                <a:off x="1400848" y="1624076"/>
                <a:ext cx="560400" cy="825181"/>
                <a:chOff x="1342860" y="1647676"/>
                <a:chExt cx="560400" cy="825181"/>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9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4" y="1546992"/>
            <a:ext cx="7498224" cy="2134087"/>
            <a:chOff x="822734" y="1506352"/>
            <a:chExt cx="7498224" cy="2134087"/>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4" y="1506352"/>
              <a:ext cx="7394841" cy="2000585"/>
              <a:chOff x="1565910"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4" y="1546992"/>
            <a:ext cx="7498224" cy="2134087"/>
            <a:chOff x="822734" y="1506352"/>
            <a:chExt cx="7498224" cy="2134087"/>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4" y="1506352"/>
              <a:ext cx="7394841" cy="2000585"/>
              <a:chOff x="1565910"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4" y="1546992"/>
            <a:ext cx="7498224" cy="2134087"/>
            <a:chOff x="822734" y="1506352"/>
            <a:chExt cx="7498224" cy="2134087"/>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4" y="1506352"/>
              <a:ext cx="7394841" cy="2000585"/>
              <a:chOff x="1565910"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4"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3"/>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102" Type="http://schemas.openxmlformats.org/officeDocument/2006/relationships/slideLayout" Target="../slideLayouts/slideLayout219.xml"/><Relationship Id="rId5" Type="http://schemas.openxmlformats.org/officeDocument/2006/relationships/slideLayout" Target="../slideLayouts/slideLayout122.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113" Type="http://schemas.openxmlformats.org/officeDocument/2006/relationships/slideLayout" Target="../slideLayouts/slideLayout230.xml"/><Relationship Id="rId118" Type="http://schemas.openxmlformats.org/officeDocument/2006/relationships/theme" Target="../theme/theme2.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59" Type="http://schemas.openxmlformats.org/officeDocument/2006/relationships/slideLayout" Target="../slideLayouts/slideLayout176.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54" Type="http://schemas.openxmlformats.org/officeDocument/2006/relationships/slideLayout" Target="../slideLayouts/slideLayout171.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49" Type="http://schemas.openxmlformats.org/officeDocument/2006/relationships/slideLayout" Target="../slideLayouts/slideLayout166.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 Id="rId24" Type="http://schemas.openxmlformats.org/officeDocument/2006/relationships/slideLayout" Target="../slideLayouts/slideLayout141.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66" Type="http://schemas.openxmlformats.org/officeDocument/2006/relationships/slideLayout" Target="../slideLayouts/slideLayout183.xml"/><Relationship Id="rId87" Type="http://schemas.openxmlformats.org/officeDocument/2006/relationships/slideLayout" Target="../slideLayouts/slideLayout204.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56" Type="http://schemas.openxmlformats.org/officeDocument/2006/relationships/slideLayout" Target="../slideLayouts/slideLayout173.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25" Type="http://schemas.openxmlformats.org/officeDocument/2006/relationships/slideLayout" Target="../slideLayouts/slideLayout142.xml"/><Relationship Id="rId46" Type="http://schemas.openxmlformats.org/officeDocument/2006/relationships/slideLayout" Target="../slideLayouts/slideLayout163.xml"/><Relationship Id="rId67" Type="http://schemas.openxmlformats.org/officeDocument/2006/relationships/slideLayout" Target="../slideLayouts/slideLayout184.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62" Type="http://schemas.openxmlformats.org/officeDocument/2006/relationships/slideLayout" Target="../slideLayouts/slideLayout179.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111" Type="http://schemas.openxmlformats.org/officeDocument/2006/relationships/slideLayout" Target="../slideLayouts/slideLayout228.xml"/><Relationship Id="rId15" Type="http://schemas.openxmlformats.org/officeDocument/2006/relationships/slideLayout" Target="../slideLayouts/slideLayout132.xml"/><Relationship Id="rId36" Type="http://schemas.openxmlformats.org/officeDocument/2006/relationships/slideLayout" Target="../slideLayouts/slideLayout153.xml"/><Relationship Id="rId57" Type="http://schemas.openxmlformats.org/officeDocument/2006/relationships/slideLayout" Target="../slideLayouts/slideLayout174.xml"/><Relationship Id="rId106"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hinesh4668/NM_CB6_1/tree/main/Task_4"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137965" y="2712870"/>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“E-COMMERCE WEBSITE”</a:t>
            </a:r>
            <a:endParaRPr sz="2000" dirty="0"/>
          </a:p>
        </p:txBody>
      </p:sp>
      <p:sp>
        <p:nvSpPr>
          <p:cNvPr id="3656" name="Google Shape;3656;p209"/>
          <p:cNvSpPr txBox="1">
            <a:spLocks noGrp="1"/>
          </p:cNvSpPr>
          <p:nvPr>
            <p:ph type="body" idx="1"/>
          </p:nvPr>
        </p:nvSpPr>
        <p:spPr>
          <a:xfrm>
            <a:off x="261267" y="3351102"/>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TASK – 4</a:t>
            </a:r>
          </a:p>
          <a:p>
            <a:pPr marL="0" lvl="0" indent="0" algn="l" rtl="0">
              <a:lnSpc>
                <a:spcPct val="100000"/>
              </a:lnSpc>
              <a:spcBef>
                <a:spcPts val="0"/>
              </a:spcBef>
              <a:spcAft>
                <a:spcPts val="0"/>
              </a:spcAft>
              <a:buSzPts val="1400"/>
              <a:buNone/>
            </a:pPr>
            <a:r>
              <a:rPr lang="en-US" sz="2000" dirty="0"/>
              <a:t>TEAM-CB6_1</a:t>
            </a: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10" y="1073888"/>
            <a:ext cx="4548587" cy="32581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GB" sz="1100" dirty="0">
                <a:latin typeface="EB Garamond Medium"/>
                <a:ea typeface="EB Garamond Medium"/>
                <a:cs typeface="EB Garamond Medium"/>
                <a:sym typeface="EB Garamond Medium"/>
              </a:rPr>
              <a:t>Key features of e-commerce websites include online </a:t>
            </a:r>
            <a:r>
              <a:rPr lang="en-GB" sz="1100" dirty="0" err="1">
                <a:latin typeface="EB Garamond Medium"/>
                <a:ea typeface="EB Garamond Medium"/>
                <a:cs typeface="EB Garamond Medium"/>
                <a:sym typeface="EB Garamond Medium"/>
              </a:rPr>
              <a:t>catalogs</a:t>
            </a:r>
            <a:r>
              <a:rPr lang="en-GB" sz="1100" dirty="0">
                <a:latin typeface="EB Garamond Medium"/>
                <a:ea typeface="EB Garamond Medium"/>
                <a:cs typeface="EB Garamond Medium"/>
                <a:sym typeface="EB Garamond Medium"/>
              </a:rPr>
              <a:t> of products or services, secure payment gateways, and efficient shopping carts. These platforms often integrate with shipping and delivery systems to provide a seamless end-to-end customer experience</a:t>
            </a:r>
            <a:r>
              <a:rPr lang="en-GB" dirty="0">
                <a:latin typeface="EB Garamond Medium"/>
                <a:ea typeface="EB Garamond Medium"/>
                <a:cs typeface="EB Garamond Medium"/>
                <a:sym typeface="EB Garamond Medium"/>
              </a:rPr>
              <a:t>.</a:t>
            </a:r>
            <a:endParaRPr dirty="0">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5" name="Google Shape;3665;p210"/>
          <p:cNvGraphicFramePr/>
          <p:nvPr>
            <p:extLst>
              <p:ext uri="{D42A27DB-BD31-4B8C-83A1-F6EECF244321}">
                <p14:modId xmlns:p14="http://schemas.microsoft.com/office/powerpoint/2010/main" val="3030511166"/>
              </p:ext>
            </p:extLst>
          </p:nvPr>
        </p:nvGraphicFramePr>
        <p:xfrm>
          <a:off x="144710" y="1954819"/>
          <a:ext cx="4235903" cy="2377410"/>
        </p:xfrm>
        <a:graphic>
          <a:graphicData uri="http://schemas.openxmlformats.org/drawingml/2006/table">
            <a:tbl>
              <a:tblPr>
                <a:noFill/>
              </a:tblPr>
              <a:tblGrid>
                <a:gridCol w="1721671">
                  <a:extLst>
                    <a:ext uri="{9D8B030D-6E8A-4147-A177-3AD203B41FA5}">
                      <a16:colId xmlns:a16="http://schemas.microsoft.com/office/drawing/2014/main" val="20000"/>
                    </a:ext>
                  </a:extLst>
                </a:gridCol>
                <a:gridCol w="1708208">
                  <a:extLst>
                    <a:ext uri="{9D8B030D-6E8A-4147-A177-3AD203B41FA5}">
                      <a16:colId xmlns:a16="http://schemas.microsoft.com/office/drawing/2014/main" val="20001"/>
                    </a:ext>
                  </a:extLst>
                </a:gridCol>
                <a:gridCol w="806024">
                  <a:extLst>
                    <a:ext uri="{9D8B030D-6E8A-4147-A177-3AD203B41FA5}">
                      <a16:colId xmlns:a16="http://schemas.microsoft.com/office/drawing/2014/main" val="20002"/>
                    </a:ext>
                  </a:extLst>
                </a:gridCol>
              </a:tblGrid>
              <a:tr h="30906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au611720205004</a:t>
                      </a:r>
                      <a:endParaRPr lang="en-GB" sz="1800" b="0" i="0" u="none" strike="noStrike">
                        <a:effectLst/>
                        <a:latin typeface="Arial" panose="020B0604020202020204" pitchFamily="34" charset="0"/>
                      </a:endParaRPr>
                    </a:p>
                  </a:txBody>
                  <a:tcPr marT="91440" marB="91440"/>
                </a:tc>
                <a:tc>
                  <a:txBody>
                    <a:bodyPr/>
                    <a:lstStyle/>
                    <a:p>
                      <a:pPr marL="0" marR="0" indent="0" algn="l" rtl="0" eaLnBrk="1" fontAlgn="auto" latinLnBrk="0" hangingPunct="1">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DHINESHKUMAR T</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1"/>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au611720205005</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HARINATH C</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2"/>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au611720205006</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JOHNSON C</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3"/>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au611720205013</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PRASATH M</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4"/>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au611720205015</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SAKTHIVEL P</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dirty="0">
                        <a:effectLst/>
                        <a:latin typeface="Arial" panose="020B0604020202020204" pitchFamily="34" charset="0"/>
                      </a:endParaRPr>
                    </a:p>
                  </a:txBody>
                  <a:tcPr marT="91440" marB="91440"/>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g1f5d965ad35_0_1833"/>
          <p:cNvSpPr txBox="1">
            <a:spLocks noGrp="1"/>
          </p:cNvSpPr>
          <p:nvPr>
            <p:ph type="body" idx="1"/>
          </p:nvPr>
        </p:nvSpPr>
        <p:spPr>
          <a:xfrm>
            <a:off x="445775" y="555725"/>
            <a:ext cx="6891900" cy="2371464"/>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US" sz="1200" dirty="0">
                <a:solidFill>
                  <a:srgbClr val="0B5394"/>
                </a:solidFill>
                <a:latin typeface="Montserrat ExtraBold"/>
                <a:ea typeface="Montserrat ExtraBold"/>
                <a:cs typeface="Montserrat ExtraBold"/>
                <a:sym typeface="Montserrat ExtraBold"/>
              </a:rPr>
              <a:t>Integrate the APIs to frontend to ensure the dynamic feature of website</a:t>
            </a:r>
            <a:endParaRPr sz="1200" dirty="0">
              <a:solidFill>
                <a:srgbClr val="0B5394"/>
              </a:solidFill>
              <a:latin typeface="Montserrat ExtraBold"/>
              <a:ea typeface="Montserrat ExtraBold"/>
              <a:cs typeface="Montserrat ExtraBold"/>
              <a:sym typeface="Montserrat ExtraBol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Responsive Design: </a:t>
            </a:r>
            <a:r>
              <a:rPr lang="en-GB" sz="1100" dirty="0">
                <a:latin typeface="EB Garamond"/>
                <a:ea typeface="EB Garamond"/>
                <a:cs typeface="EB Garamond"/>
                <a:sym typeface="EB Garamond"/>
              </a:rPr>
              <a:t>Ensure your website is responsive and adapts to different screen sizes and devices, providing a seamless browsing experience for users on desktops, tablets, and smartphones.User-friendly </a:t>
            </a:r>
            <a:endParaRPr lang="en-GB" dirty="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Navigation:</a:t>
            </a:r>
            <a:r>
              <a:rPr lang="en-GB" dirty="0">
                <a:latin typeface="EB Garamond"/>
                <a:ea typeface="EB Garamond"/>
                <a:cs typeface="EB Garamond"/>
                <a:sym typeface="EB Garamond"/>
              </a:rPr>
              <a:t> </a:t>
            </a:r>
            <a:r>
              <a:rPr lang="en-GB" sz="1100" dirty="0">
                <a:latin typeface="EB Garamond"/>
                <a:ea typeface="EB Garamond"/>
                <a:cs typeface="EB Garamond"/>
                <a:sym typeface="EB Garamond"/>
              </a:rPr>
              <a:t>Implement intuitive navigation menus, filters, and search options to help users easily find products. A well-structured menu and search functionality are crucial for e-commerce sites</a:t>
            </a:r>
            <a:r>
              <a:rPr lang="en-GB" dirty="0">
                <a:latin typeface="EB Garamond"/>
                <a:ea typeface="EB Garamond"/>
                <a:cs typeface="EB Garamond"/>
                <a:sym typeface="EB Garamond"/>
              </a:rPr>
              <a:t>.</a:t>
            </a: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Product Catalog: </a:t>
            </a:r>
            <a:r>
              <a:rPr lang="en-GB" sz="1100" dirty="0">
                <a:latin typeface="EB Garamond"/>
                <a:ea typeface="EB Garamond"/>
                <a:cs typeface="EB Garamond"/>
                <a:sym typeface="EB Garamond"/>
              </a:rPr>
              <a:t>Display products in an organized and visually appealing manner. Include high-quality images, detailed descriptions, pricing information, and user reviews to assist customers in making informed purchase decisions.</a:t>
            </a: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Shopping Cart and Checkout</a:t>
            </a:r>
            <a:r>
              <a:rPr lang="en-GB" sz="1000" b="1" dirty="0">
                <a:latin typeface="EB Garamond"/>
                <a:ea typeface="EB Garamond"/>
                <a:cs typeface="EB Garamond"/>
                <a:sym typeface="EB Garamond"/>
              </a:rPr>
              <a:t>: </a:t>
            </a:r>
            <a:r>
              <a:rPr lang="en-GB" sz="1000" dirty="0">
                <a:latin typeface="EB Garamond"/>
                <a:ea typeface="EB Garamond"/>
                <a:cs typeface="EB Garamond"/>
                <a:sym typeface="EB Garamond"/>
              </a:rPr>
              <a:t>Offer a user-friendly shopping cart that allows users to add, edit, and remove items easily. Streamline the checkout process with multiple payment options and a secure payment gateway to complete purchases efficiently.</a:t>
            </a:r>
            <a:endParaRPr lang="en-GB" sz="1100" dirty="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Personalization and Recommendations: </a:t>
            </a:r>
            <a:r>
              <a:rPr lang="en-GB" sz="1000" dirty="0">
                <a:latin typeface="EB Garamond"/>
                <a:ea typeface="EB Garamond"/>
                <a:cs typeface="EB Garamond"/>
                <a:sym typeface="EB Garamond"/>
              </a:rPr>
              <a:t>Utilize algorithms to provide personalized product recommendations based on user behavior and preferences. This can enhance user engagement and increase sales by showcasing products that are likely to interest the customer.</a:t>
            </a:r>
            <a:endParaRPr lang="en-GB" sz="900" dirty="0">
              <a:latin typeface="EB Garamond"/>
              <a:ea typeface="EB Garamond"/>
              <a:cs typeface="EB Garamond"/>
              <a:sym typeface="EB Garamond"/>
            </a:endParaRPr>
          </a:p>
        </p:txBody>
      </p:sp>
      <p:sp>
        <p:nvSpPr>
          <p:cNvPr id="3670" name="Google Shape;3670;g1f5d965ad35_0_1833"/>
          <p:cNvSpPr txBox="1"/>
          <p:nvPr/>
        </p:nvSpPr>
        <p:spPr>
          <a:xfrm>
            <a:off x="445773" y="237125"/>
            <a:ext cx="41841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4 :: </a:t>
            </a:r>
            <a:r>
              <a:rPr lang="en-US" sz="1800">
                <a:solidFill>
                  <a:srgbClr val="0B5394"/>
                </a:solidFill>
                <a:latin typeface="EB Garamond ExtraBold"/>
                <a:ea typeface="EB Garamond ExtraBold"/>
                <a:cs typeface="EB Garamond ExtraBold"/>
                <a:sym typeface="EB Garamond ExtraBold"/>
              </a:rPr>
              <a:t>Dynamic Frontend</a:t>
            </a:r>
            <a:endParaRPr sz="1800">
              <a:solidFill>
                <a:srgbClr val="0B5394"/>
              </a:solidFill>
              <a:latin typeface="EB Garamond ExtraBold"/>
              <a:ea typeface="EB Garamond ExtraBold"/>
              <a:cs typeface="EB Garamond ExtraBold"/>
              <a:sym typeface="EB Garamond ExtraBold"/>
            </a:endParaRPr>
          </a:p>
        </p:txBody>
      </p:sp>
      <p:sp>
        <p:nvSpPr>
          <p:cNvPr id="3671" name="Google Shape;3671;g1f5d965ad35_0_1833"/>
          <p:cNvSpPr txBox="1"/>
          <p:nvPr/>
        </p:nvSpPr>
        <p:spPr>
          <a:xfrm>
            <a:off x="670881" y="3159097"/>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dirty="0">
                <a:solidFill>
                  <a:srgbClr val="000000"/>
                </a:solidFill>
                <a:latin typeface="EB Garamond"/>
                <a:ea typeface="EB Garamond"/>
                <a:cs typeface="EB Garamond"/>
                <a:sym typeface="EB Garamond"/>
              </a:rPr>
              <a:t>100% Completion of the above tasks</a:t>
            </a:r>
            <a:endParaRPr dirty="0">
              <a:latin typeface="EB Garamond"/>
              <a:ea typeface="EB Garamond"/>
              <a:cs typeface="EB Garamond"/>
              <a:sym typeface="EB Garamond"/>
            </a:endParaRPr>
          </a:p>
        </p:txBody>
      </p:sp>
      <p:sp>
        <p:nvSpPr>
          <p:cNvPr id="3672" name="Google Shape;3672;g1f5d965ad35_0_1833"/>
          <p:cNvSpPr txBox="1"/>
          <p:nvPr/>
        </p:nvSpPr>
        <p:spPr>
          <a:xfrm>
            <a:off x="445773" y="2960696"/>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dirty="0">
                <a:solidFill>
                  <a:srgbClr val="0B5394"/>
                </a:solidFill>
                <a:latin typeface="Montserrat ExtraBold"/>
                <a:ea typeface="Montserrat ExtraBold"/>
                <a:cs typeface="Montserrat ExtraBold"/>
                <a:sym typeface="Montserrat ExtraBold"/>
              </a:rPr>
              <a:t>Evaluation Metric:</a:t>
            </a:r>
            <a:endParaRPr sz="1200" i="0" u="none" strike="noStrike" cap="none" dirty="0">
              <a:solidFill>
                <a:srgbClr val="0B5394"/>
              </a:solidFill>
              <a:latin typeface="Montserrat ExtraBold"/>
              <a:ea typeface="Montserrat ExtraBold"/>
              <a:cs typeface="Montserrat ExtraBold"/>
              <a:sym typeface="Montserrat ExtraBold"/>
            </a:endParaRPr>
          </a:p>
        </p:txBody>
      </p:sp>
      <p:sp>
        <p:nvSpPr>
          <p:cNvPr id="3673" name="Google Shape;3673;g1f5d965ad35_0_1833"/>
          <p:cNvSpPr txBox="1"/>
          <p:nvPr/>
        </p:nvSpPr>
        <p:spPr>
          <a:xfrm>
            <a:off x="445773" y="3792697"/>
            <a:ext cx="7136449" cy="1228021"/>
          </a:xfrm>
          <a:prstGeom prst="rect">
            <a:avLst/>
          </a:prstGeom>
          <a:noFill/>
          <a:ln>
            <a:noFill/>
          </a:ln>
        </p:spPr>
        <p:txBody>
          <a:bodyPr spcFirstLastPara="1" wrap="square" lIns="91425" tIns="45700" rIns="91425" bIns="45700" anchor="t" anchorCtr="0">
            <a:noAutofit/>
          </a:bodyPr>
          <a:lstStyle/>
          <a:p>
            <a:pPr marL="171450" lvl="0" indent="-171450">
              <a:buSzPts val="1100"/>
              <a:buFont typeface="EB Garamond"/>
              <a:buChar char="▪"/>
            </a:pPr>
            <a:r>
              <a:rPr lang="en-GB" sz="1000" b="1" dirty="0">
                <a:latin typeface="EB Garamond"/>
                <a:ea typeface="EB Garamond"/>
                <a:cs typeface="EB Garamond"/>
                <a:sym typeface="EB Garamond"/>
              </a:rPr>
              <a:t>Real-Time Product Updates:</a:t>
            </a:r>
            <a:r>
              <a:rPr lang="en-GB" sz="1100" b="1" dirty="0">
                <a:latin typeface="EB Garamond"/>
                <a:ea typeface="EB Garamond"/>
                <a:cs typeface="EB Garamond"/>
                <a:sym typeface="EB Garamond"/>
              </a:rPr>
              <a:t> </a:t>
            </a:r>
            <a:r>
              <a:rPr lang="en-GB" sz="1050" dirty="0">
                <a:latin typeface="EB Garamond"/>
                <a:ea typeface="EB Garamond"/>
                <a:cs typeface="EB Garamond"/>
                <a:sym typeface="EB Garamond"/>
              </a:rPr>
              <a:t>Displaying product availability, prices, and stock levels in real time as users browse the website.</a:t>
            </a:r>
          </a:p>
          <a:p>
            <a:pPr marL="171450" lvl="0" indent="-171450">
              <a:buSzPts val="1100"/>
              <a:buFont typeface="EB Garamond"/>
              <a:buChar char="▪"/>
            </a:pPr>
            <a:r>
              <a:rPr lang="en-GB" sz="1000" b="1" dirty="0">
                <a:latin typeface="EB Garamond"/>
                <a:ea typeface="EB Garamond"/>
                <a:cs typeface="EB Garamond"/>
                <a:sym typeface="EB Garamond"/>
              </a:rPr>
              <a:t>Personalized Recommendations</a:t>
            </a:r>
            <a:r>
              <a:rPr lang="en-GB" sz="1050" b="1" dirty="0">
                <a:latin typeface="EB Garamond"/>
                <a:ea typeface="EB Garamond"/>
                <a:cs typeface="EB Garamond"/>
                <a:sym typeface="EB Garamond"/>
              </a:rPr>
              <a:t>: </a:t>
            </a:r>
            <a:r>
              <a:rPr lang="en-GB" sz="1000" dirty="0">
                <a:latin typeface="EB Garamond"/>
                <a:ea typeface="EB Garamond"/>
                <a:cs typeface="EB Garamond"/>
                <a:sym typeface="EB Garamond"/>
              </a:rPr>
              <a:t>Utilizing user data and browsing history to suggest relevant products, which can lead to increased sales</a:t>
            </a:r>
            <a:r>
              <a:rPr lang="en-GB" sz="900" dirty="0">
                <a:latin typeface="EB Garamond"/>
                <a:ea typeface="EB Garamond"/>
                <a:cs typeface="EB Garamond"/>
                <a:sym typeface="EB Garamond"/>
              </a:rPr>
              <a:t>.</a:t>
            </a:r>
          </a:p>
          <a:p>
            <a:pPr marL="171450" lvl="0" indent="-171450">
              <a:buSzPts val="1100"/>
              <a:buFont typeface="EB Garamond"/>
              <a:buChar char="▪"/>
            </a:pPr>
            <a:r>
              <a:rPr lang="en-GB" sz="1000" b="1" dirty="0">
                <a:latin typeface="EB Garamond"/>
                <a:ea typeface="EB Garamond"/>
                <a:cs typeface="EB Garamond"/>
                <a:sym typeface="EB Garamond"/>
              </a:rPr>
              <a:t>User Reviews and Ratings: </a:t>
            </a:r>
            <a:r>
              <a:rPr lang="en-GB" sz="1000" dirty="0">
                <a:latin typeface="EB Garamond"/>
                <a:ea typeface="EB Garamond"/>
                <a:cs typeface="EB Garamond"/>
                <a:sym typeface="EB Garamond"/>
              </a:rPr>
              <a:t>Displaying real-time customer reviews and ratings for products to help customers make informed decisions.</a:t>
            </a:r>
          </a:p>
          <a:p>
            <a:pPr marL="171450" lvl="0" indent="-171450">
              <a:buSzPts val="1100"/>
              <a:buFont typeface="EB Garamond"/>
              <a:buChar char="▪"/>
            </a:pPr>
            <a:r>
              <a:rPr lang="en-GB" sz="1000" b="1" dirty="0">
                <a:latin typeface="EB Garamond"/>
                <a:ea typeface="EB Garamond"/>
                <a:cs typeface="EB Garamond"/>
                <a:sym typeface="EB Garamond"/>
              </a:rPr>
              <a:t>Inventory Alerts: </a:t>
            </a:r>
            <a:r>
              <a:rPr lang="en-GB" sz="1000" dirty="0">
                <a:latin typeface="EB Garamond"/>
                <a:ea typeface="EB Garamond"/>
                <a:cs typeface="EB Garamond"/>
                <a:sym typeface="EB Garamond"/>
              </a:rPr>
              <a:t>Notifying users when a product they're interested in becomes available or goes on sale.</a:t>
            </a:r>
          </a:p>
          <a:p>
            <a:pPr marL="171450" lvl="0" indent="-171450">
              <a:buSzPts val="1100"/>
              <a:buFont typeface="EB Garamond"/>
              <a:buChar char="▪"/>
            </a:pPr>
            <a:r>
              <a:rPr lang="en-GB" sz="1000" b="1" dirty="0">
                <a:latin typeface="EB Garamond"/>
                <a:ea typeface="EB Garamond"/>
                <a:cs typeface="EB Garamond"/>
                <a:sym typeface="EB Garamond"/>
              </a:rPr>
              <a:t>Dynamic Pricing: </a:t>
            </a:r>
            <a:r>
              <a:rPr lang="en-GB" sz="1000" dirty="0">
                <a:latin typeface="EB Garamond"/>
                <a:ea typeface="EB Garamond"/>
                <a:cs typeface="EB Garamond"/>
                <a:sym typeface="EB Garamond"/>
              </a:rPr>
              <a:t>Adjusting product prices in real time based on factors like demand, availability, and user behavior.</a:t>
            </a:r>
          </a:p>
          <a:p>
            <a:pPr marL="171450" lvl="0" indent="-171450">
              <a:buSzPts val="1100"/>
              <a:buFont typeface="EB Garamond"/>
              <a:buChar char="▪"/>
            </a:pPr>
            <a:r>
              <a:rPr lang="en-GB" sz="1000" b="1" dirty="0">
                <a:latin typeface="EB Garamond"/>
                <a:ea typeface="EB Garamond"/>
                <a:cs typeface="EB Garamond"/>
                <a:sym typeface="EB Garamond"/>
              </a:rPr>
              <a:t>Progressive Web Apps (PWAs): </a:t>
            </a:r>
            <a:r>
              <a:rPr lang="en-GB" sz="1000" dirty="0">
                <a:latin typeface="EB Garamond"/>
                <a:ea typeface="EB Garamond"/>
                <a:cs typeface="EB Garamond"/>
                <a:sym typeface="EB Garamond"/>
              </a:rPr>
              <a:t>Offering an app-like experience with offline access, push notifications, and faster loading times.</a:t>
            </a:r>
          </a:p>
          <a:p>
            <a:pPr marL="171450" lvl="0" indent="-171450">
              <a:buSzPts val="1100"/>
              <a:buFont typeface="EB Garamond"/>
              <a:buChar char="▪"/>
            </a:pPr>
            <a:endParaRPr sz="1000" dirty="0">
              <a:latin typeface="EB Garamond"/>
              <a:ea typeface="EB Garamond"/>
              <a:cs typeface="EB Garamond"/>
              <a:sym typeface="EB Garamond"/>
            </a:endParaRPr>
          </a:p>
        </p:txBody>
      </p:sp>
      <p:sp>
        <p:nvSpPr>
          <p:cNvPr id="3674" name="Google Shape;3674;g1f5d965ad35_0_1833"/>
          <p:cNvSpPr txBox="1"/>
          <p:nvPr/>
        </p:nvSpPr>
        <p:spPr>
          <a:xfrm>
            <a:off x="425331" y="339949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C88C32"/>
                </a:solidFill>
                <a:latin typeface="EB Garamond"/>
                <a:ea typeface="EB Garamond"/>
                <a:cs typeface="EB Garamond"/>
                <a:sym typeface="EB Garamond"/>
              </a:rPr>
              <a:t>Learning outcome</a:t>
            </a: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sp>
        <p:nvSpPr>
          <p:cNvPr id="3679" name="Google Shape;3679;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3681" name="Google Shape;3681;g2139e008f02_0_0"/>
          <p:cNvSpPr txBox="1"/>
          <p:nvPr/>
        </p:nvSpPr>
        <p:spPr>
          <a:xfrm>
            <a:off x="445779" y="3213297"/>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p:cNvSpPr txBox="1"/>
          <p:nvPr/>
        </p:nvSpPr>
        <p:spPr>
          <a:xfrm>
            <a:off x="546804" y="673681"/>
            <a:ext cx="8288971" cy="2169825"/>
          </a:xfrm>
          <a:prstGeom prst="rect">
            <a:avLst/>
          </a:prstGeom>
          <a:noFill/>
        </p:spPr>
        <p:txBody>
          <a:bodyPr wrap="square" rtlCol="0">
            <a:spAutoFit/>
          </a:bodyPr>
          <a:lstStyle/>
          <a:p>
            <a:pPr marL="285750" indent="-285750">
              <a:buFont typeface="Wingdings" panose="05000000000000000000" pitchFamily="2" charset="2"/>
              <a:buChar char="v"/>
            </a:pPr>
            <a:r>
              <a:rPr lang="en-GB" sz="1200" b="1" dirty="0"/>
              <a:t>Planning and Research:</a:t>
            </a:r>
            <a:r>
              <a:rPr lang="en-GB" sz="1100" dirty="0"/>
              <a:t>Define your business niche and target audience.Research competitors and identify your unique selling points.Set clear goals and objectives for your e-commerce site.</a:t>
            </a:r>
          </a:p>
          <a:p>
            <a:pPr marL="285750" indent="-285750">
              <a:buFont typeface="Wingdings" panose="05000000000000000000" pitchFamily="2" charset="2"/>
              <a:buChar char="v"/>
            </a:pPr>
            <a:r>
              <a:rPr lang="en-GB" sz="1200" b="1" dirty="0"/>
              <a:t>Choose a Domain and </a:t>
            </a:r>
            <a:r>
              <a:rPr lang="en-GB" sz="1200" b="1" dirty="0" err="1"/>
              <a:t>Hosting:</a:t>
            </a:r>
            <a:r>
              <a:rPr lang="en-GB" sz="1100" dirty="0" err="1"/>
              <a:t>Selecting</a:t>
            </a:r>
            <a:r>
              <a:rPr lang="en-GB" sz="1100" dirty="0"/>
              <a:t>  a domain name that represents my web app </a:t>
            </a:r>
            <a:r>
              <a:rPr lang="en-GB" sz="1100" dirty="0" err="1"/>
              <a:t>brand.Choosing</a:t>
            </a:r>
            <a:r>
              <a:rPr lang="en-GB" sz="1100" dirty="0"/>
              <a:t> a reliable hosting provider that can handle e-commerce needs</a:t>
            </a:r>
            <a:r>
              <a:rPr lang="en-GB" sz="1600" dirty="0"/>
              <a:t>.</a:t>
            </a:r>
          </a:p>
          <a:p>
            <a:pPr marL="285750" indent="-285750">
              <a:buFont typeface="Wingdings" panose="05000000000000000000" pitchFamily="2" charset="2"/>
              <a:buChar char="v"/>
            </a:pPr>
            <a:r>
              <a:rPr lang="en-GB" sz="1200" b="1" dirty="0"/>
              <a:t>Select an E-commerce </a:t>
            </a:r>
            <a:r>
              <a:rPr lang="en-GB" sz="1200" b="1" dirty="0" err="1"/>
              <a:t>Platform</a:t>
            </a:r>
            <a:r>
              <a:rPr lang="en-GB" sz="1100" b="1" dirty="0" err="1"/>
              <a:t>:</a:t>
            </a:r>
            <a:r>
              <a:rPr lang="en-GB" sz="1100" dirty="0" err="1"/>
              <a:t>e-commerce</a:t>
            </a:r>
            <a:r>
              <a:rPr lang="en-GB" sz="1100" dirty="0"/>
              <a:t> platform such as Shopify, WooCommerce, Magento, or </a:t>
            </a:r>
            <a:r>
              <a:rPr lang="en-GB" sz="1100" dirty="0" err="1"/>
              <a:t>others.Consider</a:t>
            </a:r>
            <a:r>
              <a:rPr lang="en-GB" sz="1100" dirty="0"/>
              <a:t> my  technical expertise, budget, and scalability requirements</a:t>
            </a:r>
            <a:r>
              <a:rPr lang="en-GB" sz="1600" dirty="0"/>
              <a:t>.</a:t>
            </a:r>
          </a:p>
          <a:p>
            <a:pPr marL="285750" indent="-285750">
              <a:buFont typeface="Wingdings" panose="05000000000000000000" pitchFamily="2" charset="2"/>
              <a:buChar char="v"/>
            </a:pPr>
            <a:r>
              <a:rPr lang="en-GB" sz="1200" b="1" dirty="0"/>
              <a:t>Design and User Experience:</a:t>
            </a:r>
            <a:r>
              <a:rPr lang="en-GB" sz="1100" dirty="0"/>
              <a:t>Design an intuitive and user-friendly website layout.Ensure a responsive design for mobile users.Create a visually appealing design that aligns with your brand.</a:t>
            </a:r>
          </a:p>
          <a:p>
            <a:pPr marL="285750" indent="-285750">
              <a:buFont typeface="Wingdings" panose="05000000000000000000" pitchFamily="2" charset="2"/>
              <a:buChar char="v"/>
            </a:pPr>
            <a:r>
              <a:rPr lang="en-GB" sz="1100" b="1" dirty="0"/>
              <a:t>Payment Gateway </a:t>
            </a:r>
            <a:r>
              <a:rPr lang="en-GB" sz="1100" b="1" dirty="0" err="1"/>
              <a:t>Integration:</a:t>
            </a:r>
            <a:r>
              <a:rPr lang="en-GB" sz="1100" dirty="0" err="1"/>
              <a:t>Connect</a:t>
            </a:r>
            <a:r>
              <a:rPr lang="en-GB" sz="1100" dirty="0"/>
              <a:t> website to a payment gateway to process transactions securely.</a:t>
            </a:r>
          </a:p>
          <a:p>
            <a:pPr marL="285750" indent="-285750">
              <a:buFont typeface="Wingdings" panose="05000000000000000000" pitchFamily="2" charset="2"/>
              <a:buChar char="v"/>
            </a:pPr>
            <a:r>
              <a:rPr lang="en-GB" sz="1100" b="1" dirty="0"/>
              <a:t>Shipping and Delivery:</a:t>
            </a:r>
            <a:r>
              <a:rPr lang="en-GB" sz="1100" dirty="0"/>
              <a:t>Set up shipping options and calculate shipping costs.Provide order tracking and delivery status updates.Customer Registration and Accounts:</a:t>
            </a:r>
          </a:p>
        </p:txBody>
      </p:sp>
      <p:sp>
        <p:nvSpPr>
          <p:cNvPr id="4" name="TextBox 3"/>
          <p:cNvSpPr txBox="1"/>
          <p:nvPr/>
        </p:nvSpPr>
        <p:spPr>
          <a:xfrm>
            <a:off x="546803" y="3598171"/>
            <a:ext cx="8424809" cy="1277273"/>
          </a:xfrm>
          <a:prstGeom prst="rect">
            <a:avLst/>
          </a:prstGeom>
          <a:noFill/>
        </p:spPr>
        <p:txBody>
          <a:bodyPr wrap="square" rtlCol="0">
            <a:spAutoFit/>
          </a:bodyPr>
          <a:lstStyle/>
          <a:p>
            <a:pPr marL="285750" indent="-285750">
              <a:buFont typeface="Arial" panose="020B0604020202020204" pitchFamily="34" charset="0"/>
              <a:buChar char="•"/>
            </a:pPr>
            <a:r>
              <a:rPr lang="en-GB" sz="1100" b="1" dirty="0"/>
              <a:t>Planning and Research: </a:t>
            </a:r>
            <a:r>
              <a:rPr lang="en-GB" sz="1100" dirty="0"/>
              <a:t>Define your business goals, target audience, and unique selling points.</a:t>
            </a:r>
          </a:p>
          <a:p>
            <a:pPr marL="285750" indent="-285750">
              <a:buFont typeface="Arial" panose="020B0604020202020204" pitchFamily="34" charset="0"/>
              <a:buChar char="•"/>
            </a:pPr>
            <a:r>
              <a:rPr lang="en-GB" sz="1100" b="1" dirty="0"/>
              <a:t>Domain and Hosting: </a:t>
            </a:r>
            <a:r>
              <a:rPr lang="en-GB" sz="1100" dirty="0"/>
              <a:t>Choose a domain name and reliable hosting provider.</a:t>
            </a:r>
          </a:p>
          <a:p>
            <a:pPr marL="285750" indent="-285750">
              <a:buFont typeface="Arial" panose="020B0604020202020204" pitchFamily="34" charset="0"/>
              <a:buChar char="•"/>
            </a:pPr>
            <a:r>
              <a:rPr lang="en-GB" sz="1100" b="1" dirty="0"/>
              <a:t>E-commerce Platform: </a:t>
            </a:r>
            <a:r>
              <a:rPr lang="en-GB" sz="1100" dirty="0"/>
              <a:t>Select an e-commerce platform based on your needs and budget.</a:t>
            </a:r>
          </a:p>
          <a:p>
            <a:pPr marL="285750" indent="-285750">
              <a:buFont typeface="Arial" panose="020B0604020202020204" pitchFamily="34" charset="0"/>
              <a:buChar char="•"/>
            </a:pPr>
            <a:r>
              <a:rPr lang="en-GB" sz="1100" b="1" dirty="0"/>
              <a:t>Design and User Experience: </a:t>
            </a:r>
            <a:r>
              <a:rPr lang="en-GB" sz="1100" dirty="0"/>
              <a:t>Create an intuitive, responsive, and visually appealing website layout.</a:t>
            </a:r>
          </a:p>
          <a:p>
            <a:pPr marL="285750" indent="-285750">
              <a:buFont typeface="Arial" panose="020B0604020202020204" pitchFamily="34" charset="0"/>
              <a:buChar char="•"/>
            </a:pPr>
            <a:r>
              <a:rPr lang="en-GB" sz="1100" b="1" dirty="0"/>
              <a:t>Product Listing and Inventory: </a:t>
            </a:r>
            <a:r>
              <a:rPr lang="en-GB" sz="1100" dirty="0"/>
              <a:t>Add products, organize categories, and enable search and filtering.</a:t>
            </a:r>
          </a:p>
          <a:p>
            <a:pPr marL="285750" indent="-285750">
              <a:buFont typeface="Arial" panose="020B0604020202020204" pitchFamily="34" charset="0"/>
              <a:buChar char="•"/>
            </a:pPr>
            <a:r>
              <a:rPr lang="en-GB" sz="1100" b="1" dirty="0"/>
              <a:t>Shopping Cart and Checkout: </a:t>
            </a:r>
            <a:r>
              <a:rPr lang="en-GB" sz="1100" dirty="0"/>
              <a:t>Develop a user-friendly cart and secure checkout process with various payment options.</a:t>
            </a:r>
          </a:p>
          <a:p>
            <a:pPr marL="285750" indent="-285750">
              <a:buFont typeface="Arial" panose="020B0604020202020204" pitchFamily="34" charset="0"/>
              <a:buChar char="•"/>
            </a:pPr>
            <a:r>
              <a:rPr lang="en-GB" sz="1100" b="1" dirty="0"/>
              <a:t>Security and Compliance: </a:t>
            </a:r>
            <a:r>
              <a:rPr lang="en-GB" sz="1100" dirty="0"/>
              <a:t>Ensure SSL certificates, data protection compliance, and secure customer data.</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5"/>
        <p:cNvGrpSpPr/>
        <p:nvPr/>
      </p:nvGrpSpPr>
      <p:grpSpPr>
        <a:xfrm>
          <a:off x="0" y="0"/>
          <a:ext cx="0" cy="0"/>
          <a:chOff x="0" y="0"/>
          <a:chExt cx="0" cy="0"/>
        </a:xfrm>
      </p:grpSpPr>
      <p:sp>
        <p:nvSpPr>
          <p:cNvPr id="3686" name="Google Shape;3686;g1f5d965ad35_0_3666"/>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7" name="Google Shape;3687;g1f5d965ad35_0_3666"/>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Website Purpose: </a:t>
            </a:r>
            <a:r>
              <a:rPr lang="en-GB" sz="1000" b="0" dirty="0">
                <a:latin typeface="EB Garamond"/>
                <a:ea typeface="EB Garamond"/>
                <a:cs typeface="EB Garamond"/>
                <a:sym typeface="EB Garamond"/>
              </a:rPr>
              <a:t>Describe the primary purpose of the e-commerce website, such as selling products, providing services, or both.</a:t>
            </a:r>
            <a:endParaRPr sz="1000" b="0" dirty="0">
              <a:latin typeface="EB Garamond"/>
              <a:ea typeface="EB Garamond"/>
              <a:cs typeface="EB Garamond"/>
              <a:sym typeface="EB Garamond"/>
            </a:endParaRPr>
          </a:p>
        </p:txBody>
      </p:sp>
      <p:sp>
        <p:nvSpPr>
          <p:cNvPr id="3688" name="Google Shape;3688;g1f5d965ad35_0_3666"/>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Customer Support: </a:t>
            </a:r>
            <a:r>
              <a:rPr lang="en-GB" sz="1000" b="0" dirty="0">
                <a:latin typeface="EB Garamond"/>
                <a:ea typeface="EB Garamond"/>
                <a:cs typeface="EB Garamond"/>
                <a:sym typeface="EB Garamond"/>
              </a:rPr>
              <a:t>Explain how customers can seek support, the availability of live chat, email, phone support, and any additional customer service features.</a:t>
            </a:r>
            <a:endParaRPr sz="1000" b="0" dirty="0">
              <a:latin typeface="EB Garamond"/>
              <a:ea typeface="EB Garamond"/>
              <a:cs typeface="EB Garamond"/>
              <a:sym typeface="EB Garamond"/>
            </a:endParaRPr>
          </a:p>
        </p:txBody>
      </p:sp>
      <p:sp>
        <p:nvSpPr>
          <p:cNvPr id="3689" name="Google Shape;3689;g1f5d965ad35_0_3666"/>
          <p:cNvSpPr txBox="1">
            <a:spLocks noGrp="1"/>
          </p:cNvSpPr>
          <p:nvPr>
            <p:ph type="body" idx="4"/>
          </p:nvPr>
        </p:nvSpPr>
        <p:spPr>
          <a:xfrm>
            <a:off x="817135" y="3393928"/>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Marketing Strategy: </a:t>
            </a:r>
            <a:r>
              <a:rPr lang="en-GB" sz="1000" b="0" dirty="0">
                <a:latin typeface="EB Garamond"/>
                <a:ea typeface="EB Garamond"/>
                <a:cs typeface="EB Garamond"/>
                <a:sym typeface="EB Garamond"/>
              </a:rPr>
              <a:t>Outline the marketing plan, including SEO strategies, social media, email marketing, and advertising.</a:t>
            </a:r>
            <a:endParaRPr sz="1000" b="0" dirty="0">
              <a:latin typeface="EB Garamond"/>
              <a:ea typeface="EB Garamond"/>
              <a:cs typeface="EB Garamond"/>
              <a:sym typeface="EB Garamond"/>
            </a:endParaRPr>
          </a:p>
        </p:txBody>
      </p:sp>
      <p:sp>
        <p:nvSpPr>
          <p:cNvPr id="3690" name="Google Shape;3690;g1f5d965ad35_0_3666"/>
          <p:cNvSpPr txBox="1">
            <a:spLocks noGrp="1"/>
          </p:cNvSpPr>
          <p:nvPr>
            <p:ph type="body" idx="5"/>
          </p:nvPr>
        </p:nvSpPr>
        <p:spPr>
          <a:xfrm>
            <a:off x="1756450" y="441860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Shipping and Logistics: </a:t>
            </a:r>
            <a:r>
              <a:rPr lang="en-GB" sz="1000" b="0" dirty="0">
                <a:latin typeface="EB Garamond"/>
                <a:ea typeface="EB Garamond"/>
                <a:cs typeface="EB Garamond"/>
                <a:sym typeface="EB Garamond"/>
              </a:rPr>
              <a:t>Describe how shipping and delivery are handled, including methods, costs, and tracking.</a:t>
            </a:r>
            <a:endParaRPr sz="1000" b="0" dirty="0">
              <a:latin typeface="EB Garamond"/>
              <a:ea typeface="EB Garamond"/>
              <a:cs typeface="EB Garamond"/>
              <a:sym typeface="EB Garamond"/>
            </a:endParaRPr>
          </a:p>
        </p:txBody>
      </p:sp>
      <p:sp>
        <p:nvSpPr>
          <p:cNvPr id="3691" name="Google Shape;3691;g1f5d965ad35_0_3666"/>
          <p:cNvSpPr txBox="1">
            <a:spLocks noGrp="1"/>
          </p:cNvSpPr>
          <p:nvPr>
            <p:ph type="body" idx="6"/>
          </p:nvPr>
        </p:nvSpPr>
        <p:spPr>
          <a:xfrm>
            <a:off x="6602289" y="961109"/>
            <a:ext cx="23172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Target Audience: </a:t>
            </a:r>
            <a:r>
              <a:rPr lang="en-GB" sz="1000" b="0" dirty="0">
                <a:latin typeface="EB Garamond"/>
                <a:ea typeface="EB Garamond"/>
                <a:cs typeface="EB Garamond"/>
                <a:sym typeface="EB Garamond"/>
              </a:rPr>
              <a:t>Identify the intended audience and their characteristics, including demographics and preferences.</a:t>
            </a:r>
            <a:endParaRPr sz="1000" b="0" dirty="0">
              <a:latin typeface="EB Garamond"/>
              <a:ea typeface="EB Garamond"/>
              <a:cs typeface="EB Garamond"/>
              <a:sym typeface="EB Garamond"/>
            </a:endParaRPr>
          </a:p>
        </p:txBody>
      </p:sp>
      <p:sp>
        <p:nvSpPr>
          <p:cNvPr id="3692" name="Google Shape;3692;g1f5d965ad35_0_3666"/>
          <p:cNvSpPr txBox="1">
            <a:spLocks noGrp="1"/>
          </p:cNvSpPr>
          <p:nvPr>
            <p:ph type="body" idx="7"/>
          </p:nvPr>
        </p:nvSpPr>
        <p:spPr>
          <a:xfrm>
            <a:off x="6819928" y="2188625"/>
            <a:ext cx="1906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Product Catalog: </a:t>
            </a:r>
            <a:r>
              <a:rPr lang="en-GB" sz="1000" b="0" dirty="0">
                <a:latin typeface="EB Garamond"/>
                <a:ea typeface="EB Garamond"/>
                <a:cs typeface="EB Garamond"/>
                <a:sym typeface="EB Garamond"/>
              </a:rPr>
              <a:t>Explain how the product </a:t>
            </a:r>
            <a:r>
              <a:rPr lang="en-GB" sz="1000" b="0" dirty="0" err="1">
                <a:latin typeface="EB Garamond"/>
                <a:ea typeface="EB Garamond"/>
                <a:cs typeface="EB Garamond"/>
                <a:sym typeface="EB Garamond"/>
              </a:rPr>
              <a:t>catalog</a:t>
            </a:r>
            <a:r>
              <a:rPr lang="en-GB" sz="1000" b="0" dirty="0">
                <a:latin typeface="EB Garamond"/>
                <a:ea typeface="EB Garamond"/>
                <a:cs typeface="EB Garamond"/>
                <a:sym typeface="EB Garamond"/>
              </a:rPr>
              <a:t> is structured, including categories, subcategories, and how products are displayed.</a:t>
            </a:r>
            <a:endParaRPr sz="1000" b="0" dirty="0">
              <a:latin typeface="EB Garamond"/>
              <a:ea typeface="EB Garamond"/>
              <a:cs typeface="EB Garamond"/>
              <a:sym typeface="EB Garamond"/>
            </a:endParaRPr>
          </a:p>
        </p:txBody>
      </p:sp>
      <p:sp>
        <p:nvSpPr>
          <p:cNvPr id="3693" name="Google Shape;3693;g1f5d965ad35_0_3666"/>
          <p:cNvSpPr txBox="1">
            <a:spLocks noGrp="1"/>
          </p:cNvSpPr>
          <p:nvPr>
            <p:ph type="body" idx="8"/>
          </p:nvPr>
        </p:nvSpPr>
        <p:spPr>
          <a:xfrm>
            <a:off x="6602289" y="3367442"/>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User Experience: </a:t>
            </a:r>
            <a:r>
              <a:rPr lang="en-GB" sz="1000" b="0" dirty="0">
                <a:latin typeface="EB Garamond"/>
                <a:ea typeface="EB Garamond"/>
                <a:cs typeface="EB Garamond"/>
                <a:sym typeface="EB Garamond"/>
              </a:rPr>
              <a:t>Discuss the website's design and user interface, emphasizing its user-friendliness and mobile responsiveness.</a:t>
            </a:r>
            <a:endParaRPr sz="1000" b="0" dirty="0">
              <a:latin typeface="EB Garamond"/>
              <a:ea typeface="EB Garamond"/>
              <a:cs typeface="EB Garamond"/>
              <a:sym typeface="EB Garamond"/>
            </a:endParaRPr>
          </a:p>
        </p:txBody>
      </p:sp>
      <p:sp>
        <p:nvSpPr>
          <p:cNvPr id="3694" name="Google Shape;3694;g1f5d965ad35_0_3666"/>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Payment and Security: </a:t>
            </a:r>
            <a:r>
              <a:rPr lang="en-GB" sz="1000" b="0" dirty="0">
                <a:latin typeface="EB Garamond"/>
                <a:ea typeface="EB Garamond"/>
                <a:cs typeface="EB Garamond"/>
                <a:sym typeface="EB Garamond"/>
              </a:rPr>
              <a:t>Detail the payment options available and the security measures in place to protect customer data.</a:t>
            </a:r>
            <a:endParaRPr sz="1000" b="0" dirty="0">
              <a:latin typeface="EB Garamond"/>
              <a:ea typeface="EB Garamond"/>
              <a:cs typeface="EB Garamond"/>
              <a:sym typeface="EB Garamond"/>
            </a:endParaRPr>
          </a:p>
        </p:txBody>
      </p:sp>
      <p:sp>
        <p:nvSpPr>
          <p:cNvPr id="3695" name="Google Shape;3695;g1f5d965ad35_0_3666"/>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sp>
        <p:nvSpPr>
          <p:cNvPr id="3700" name="Google Shape;3700;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1" name="Google Shape;3701;p212"/>
          <p:cNvSpPr txBox="1">
            <a:spLocks noGrp="1"/>
          </p:cNvSpPr>
          <p:nvPr>
            <p:ph type="body" idx="2"/>
          </p:nvPr>
        </p:nvSpPr>
        <p:spPr>
          <a:xfrm>
            <a:off x="3858931" y="1416272"/>
            <a:ext cx="3051423" cy="2123618"/>
          </a:xfrm>
          <a:prstGeom prst="rect">
            <a:avLst/>
          </a:prstGeom>
          <a:noFill/>
          <a:ln>
            <a:noFill/>
          </a:ln>
        </p:spPr>
        <p:txBody>
          <a:bodyPr spcFirstLastPara="1" wrap="square" lIns="91425" tIns="45700" rIns="91425" bIns="45700" anchor="ctr" anchorCtr="0">
            <a:spAutoFit/>
          </a:bodyPr>
          <a:lstStyle/>
          <a:p>
            <a:pPr marL="342900" lvl="0" indent="-342900">
              <a:buAutoNum type="arabicPeriod"/>
            </a:pPr>
            <a:r>
              <a:rPr lang="en-IN" sz="1100" dirty="0">
                <a:solidFill>
                  <a:schemeClr val="tx2"/>
                </a:solidFill>
                <a:hlinkClick r:id="rId3">
                  <a:extLst>
                    <a:ext uri="{A12FA001-AC4F-418D-AE19-62706E023703}">
                      <ahyp:hlinkClr xmlns:ahyp="http://schemas.microsoft.com/office/drawing/2018/hyperlinkcolor" val="tx"/>
                    </a:ext>
                  </a:extLst>
                </a:hlinkClick>
              </a:rPr>
              <a:t>NM_CB6_1/Task_4 at main · Dhinesh4668/NM_CB6_1 (github.com)</a:t>
            </a:r>
            <a:endParaRPr lang="en-IN" sz="1100" dirty="0">
              <a:solidFill>
                <a:schemeClr val="tx2"/>
              </a:solidFill>
            </a:endParaRPr>
          </a:p>
          <a:p>
            <a:pPr marL="342900" lvl="0" indent="-342900">
              <a:buAutoNum type="arabicPeriod"/>
            </a:pPr>
            <a:r>
              <a:rPr lang="en-IN" sz="1100" dirty="0">
                <a:solidFill>
                  <a:schemeClr val="tx2"/>
                </a:solidFill>
              </a:rPr>
              <a:t>github.com/Harinath1214/CB6_1/tree/main/Task_4</a:t>
            </a:r>
          </a:p>
          <a:p>
            <a:pPr marL="342900" lvl="0" indent="-342900">
              <a:buAutoNum type="arabicPeriod"/>
            </a:pPr>
            <a:r>
              <a:rPr lang="en-US" sz="1100" i="0" dirty="0">
                <a:solidFill>
                  <a:schemeClr val="tx2"/>
                </a:solidFill>
                <a:latin typeface="Public Sans" panose="020B0604020202020204" charset="0"/>
                <a:ea typeface="EB Garamond SemiBold"/>
                <a:cs typeface="EB Garamond SemiBold"/>
                <a:sym typeface="EB Garamond SemiBold"/>
              </a:rPr>
              <a:t>github.com/Johnson26JK/NM_CB6_1/tree/main/Task_4</a:t>
            </a:r>
          </a:p>
          <a:p>
            <a:pPr marL="342900" lvl="0" indent="-342900">
              <a:buAutoNum type="arabicPeriod"/>
            </a:pPr>
            <a:r>
              <a:rPr lang="en-US" sz="1100" i="0" dirty="0">
                <a:solidFill>
                  <a:schemeClr val="tx2"/>
                </a:solidFill>
                <a:latin typeface="Public Sans" panose="020B0604020202020204" charset="0"/>
                <a:ea typeface="EB Garamond SemiBold"/>
                <a:cs typeface="EB Garamond SemiBold"/>
                <a:sym typeface="EB Garamond SemiBold"/>
              </a:rPr>
              <a:t>github.com/Prasath1528/NM_CB6_1/tree/main/Task_4</a:t>
            </a:r>
          </a:p>
          <a:p>
            <a:pPr marL="342900" lvl="0" indent="-342900">
              <a:buAutoNum type="arabicPeriod"/>
            </a:pPr>
            <a:r>
              <a:rPr lang="en-US" sz="1100" i="0" dirty="0">
                <a:solidFill>
                  <a:schemeClr val="tx2"/>
                </a:solidFill>
                <a:latin typeface="Public Sans" panose="020B0604020202020204" charset="0"/>
                <a:ea typeface="EB Garamond SemiBold"/>
                <a:cs typeface="EB Garamond SemiBold"/>
                <a:sym typeface="EB Garamond SemiBold"/>
              </a:rPr>
              <a:t>github.com/sakthisakthivel688/NM_CB6_1/tree/main/Task_4</a:t>
            </a:r>
          </a:p>
          <a:p>
            <a:pPr marL="342900" lvl="0" indent="-342900">
              <a:buAutoNum type="arabicPeriod"/>
            </a:pPr>
            <a:endParaRPr lang="en-US" sz="1100" dirty="0">
              <a:solidFill>
                <a:schemeClr val="tx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5"/>
        <p:cNvGrpSpPr/>
        <p:nvPr/>
      </p:nvGrpSpPr>
      <p:grpSpPr>
        <a:xfrm>
          <a:off x="0" y="0"/>
          <a:ext cx="0" cy="0"/>
          <a:chOff x="0" y="0"/>
          <a:chExt cx="0" cy="0"/>
        </a:xfrm>
      </p:grpSpPr>
      <p:pic>
        <p:nvPicPr>
          <p:cNvPr id="3706" name="Google Shape;3706;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942</Words>
  <Application>Microsoft Office PowerPoint</Application>
  <PresentationFormat>On-screen Show (16:9)</PresentationFormat>
  <Paragraphs>70</Paragraphs>
  <Slides>7</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vt:i4>
      </vt:variant>
    </vt:vector>
  </HeadingPairs>
  <TitlesOfParts>
    <vt:vector size="20" baseType="lpstr">
      <vt:lpstr>Arial</vt:lpstr>
      <vt:lpstr>Calibri</vt:lpstr>
      <vt:lpstr>EB Garamond</vt:lpstr>
      <vt:lpstr>EB Garamond SemiBold</vt:lpstr>
      <vt:lpstr>EB Garamond ExtraBold</vt:lpstr>
      <vt:lpstr>Wingdings</vt:lpstr>
      <vt:lpstr>Arial</vt:lpstr>
      <vt:lpstr>Montserrat ExtraBold</vt:lpstr>
      <vt:lpstr>Public Sans</vt:lpstr>
      <vt:lpstr>Noto Sans Symbols</vt:lpstr>
      <vt:lpstr>EB Garamond Medium</vt:lpstr>
      <vt:lpstr>Simple Light</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HARINATH</cp:lastModifiedBy>
  <cp:revision>22</cp:revision>
  <dcterms:created xsi:type="dcterms:W3CDTF">2020-08-13T11:21:46Z</dcterms:created>
  <dcterms:modified xsi:type="dcterms:W3CDTF">2023-11-04T16:31:48Z</dcterms:modified>
</cp:coreProperties>
</file>